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1512" y="-20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4056-3750-4D3F-82D2-D9E6FFE4A341}" type="datetimeFigureOut">
              <a:rPr lang="zh-CN" altLang="en-US" smtClean="0"/>
              <a:t>2025/11/13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077D-1ACF-4975-AAB9-00CE5249E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392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4056-3750-4D3F-82D2-D9E6FFE4A341}" type="datetimeFigureOut">
              <a:rPr lang="zh-CN" altLang="en-US" smtClean="0"/>
              <a:t>2025/11/13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077D-1ACF-4975-AAB9-00CE5249E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391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4056-3750-4D3F-82D2-D9E6FFE4A341}" type="datetimeFigureOut">
              <a:rPr lang="zh-CN" altLang="en-US" smtClean="0"/>
              <a:t>2025/11/13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077D-1ACF-4975-AAB9-00CE5249E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39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4056-3750-4D3F-82D2-D9E6FFE4A341}" type="datetimeFigureOut">
              <a:rPr lang="zh-CN" altLang="en-US" smtClean="0"/>
              <a:t>2025/11/13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077D-1ACF-4975-AAB9-00CE5249E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280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4056-3750-4D3F-82D2-D9E6FFE4A341}" type="datetimeFigureOut">
              <a:rPr lang="zh-CN" altLang="en-US" smtClean="0"/>
              <a:t>2025/11/13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077D-1ACF-4975-AAB9-00CE5249E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929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4056-3750-4D3F-82D2-D9E6FFE4A341}" type="datetimeFigureOut">
              <a:rPr lang="zh-CN" altLang="en-US" smtClean="0"/>
              <a:t>2025/11/13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077D-1ACF-4975-AAB9-00CE5249E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56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4056-3750-4D3F-82D2-D9E6FFE4A341}" type="datetimeFigureOut">
              <a:rPr lang="zh-CN" altLang="en-US" smtClean="0"/>
              <a:t>2025/11/13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077D-1ACF-4975-AAB9-00CE5249E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903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4056-3750-4D3F-82D2-D9E6FFE4A341}" type="datetimeFigureOut">
              <a:rPr lang="zh-CN" altLang="en-US" smtClean="0"/>
              <a:t>2025/11/13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077D-1ACF-4975-AAB9-00CE5249E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757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4056-3750-4D3F-82D2-D9E6FFE4A341}" type="datetimeFigureOut">
              <a:rPr lang="zh-CN" altLang="en-US" smtClean="0"/>
              <a:t>2025/11/13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077D-1ACF-4975-AAB9-00CE5249E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942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4056-3750-4D3F-82D2-D9E6FFE4A341}" type="datetimeFigureOut">
              <a:rPr lang="zh-CN" altLang="en-US" smtClean="0"/>
              <a:t>2025/11/13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077D-1ACF-4975-AAB9-00CE5249E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26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4056-3750-4D3F-82D2-D9E6FFE4A341}" type="datetimeFigureOut">
              <a:rPr lang="zh-CN" altLang="en-US" smtClean="0"/>
              <a:t>2025/11/13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0077D-1ACF-4975-AAB9-00CE5249E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580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3A4056-3750-4D3F-82D2-D9E6FFE4A341}" type="datetimeFigureOut">
              <a:rPr lang="zh-CN" altLang="en-US" smtClean="0"/>
              <a:t>2025/11/13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0077D-1ACF-4975-AAB9-00CE5249E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803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638DCB4A-4607-DFC6-082B-E32413C180E7}"/>
              </a:ext>
            </a:extLst>
          </p:cNvPr>
          <p:cNvSpPr/>
          <p:nvPr/>
        </p:nvSpPr>
        <p:spPr>
          <a:xfrm>
            <a:off x="1562306" y="452046"/>
            <a:ext cx="4419168" cy="3022416"/>
          </a:xfrm>
          <a:prstGeom prst="roundRect">
            <a:avLst>
              <a:gd name="adj" fmla="val 3867"/>
            </a:avLst>
          </a:prstGeom>
          <a:noFill/>
          <a:ln w="6350" cap="flat" cmpd="sng" algn="ctr">
            <a:solidFill>
              <a:srgbClr val="A02B93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585476D-9185-A037-A5C1-E635184EFA4E}"/>
              </a:ext>
            </a:extLst>
          </p:cNvPr>
          <p:cNvSpPr txBox="1"/>
          <p:nvPr/>
        </p:nvSpPr>
        <p:spPr>
          <a:xfrm>
            <a:off x="1854136" y="554186"/>
            <a:ext cx="2850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vitatresgene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teprelentivec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74159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VIKETAI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741594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9E2E818-BF0C-03BE-CE80-8BE53BB89D20}"/>
              </a:ext>
            </a:extLst>
          </p:cNvPr>
          <p:cNvSpPr txBox="1"/>
          <p:nvPr/>
        </p:nvSpPr>
        <p:spPr>
          <a:xfrm>
            <a:off x="4938745" y="584996"/>
            <a:ext cx="947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Upon receipt store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refrigerated at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−90</a:t>
            </a:r>
            <a:r>
              <a:rPr kumimoji="0" lang="zh-CN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°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C to −60</a:t>
            </a:r>
            <a:r>
              <a:rPr kumimoji="0" lang="zh-CN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°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C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EF70F5C-232B-0D2E-2D84-B9FD0C947684}"/>
              </a:ext>
            </a:extLst>
          </p:cNvPr>
          <p:cNvSpPr txBox="1"/>
          <p:nvPr/>
        </p:nvSpPr>
        <p:spPr>
          <a:xfrm>
            <a:off x="4793250" y="1126256"/>
            <a:ext cx="10985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NOT SHAKE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NOT REFREEZE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solidFill>
                <a:srgbClr val="741594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</a:rPr>
              <a:t>KEEP UPRIGHT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</a:rPr>
              <a:t>DO NOT TIP</a:t>
            </a:r>
            <a:endParaRPr kumimoji="0" lang="zh-CN" altLang="en-US" sz="900" b="1" i="0" u="none" strike="noStrike" kern="0" cap="none" spc="0" normalizeH="0" baseline="0" noProof="0" dirty="0">
              <a:ln>
                <a:noFill/>
              </a:ln>
              <a:solidFill>
                <a:srgbClr val="741594"/>
              </a:solidFill>
              <a:effectLst/>
              <a:uLnTx/>
              <a:uFillTx/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文本框 18">
            <a:extLst>
              <a:ext uri="{FF2B5EF4-FFF2-40B4-BE49-F238E27FC236}">
                <a16:creationId xmlns:a16="http://schemas.microsoft.com/office/drawing/2014/main" id="{ECF1476F-071E-AA96-8414-B85210191F84}"/>
              </a:ext>
            </a:extLst>
          </p:cNvPr>
          <p:cNvSpPr txBox="1"/>
          <p:nvPr/>
        </p:nvSpPr>
        <p:spPr>
          <a:xfrm>
            <a:off x="4607931" y="3234327"/>
            <a:ext cx="1457278" cy="226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Dispense with Medication Guide</a:t>
            </a: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E47393A2-0E90-40B1-57C7-AEC7CABCA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137" y="2946954"/>
            <a:ext cx="1032866" cy="360377"/>
          </a:xfrm>
          <a:prstGeom prst="rect">
            <a:avLst/>
          </a:prstGeom>
        </p:spPr>
      </p:pic>
      <p:grpSp>
        <p:nvGrpSpPr>
          <p:cNvPr id="41" name="组合 40">
            <a:extLst>
              <a:ext uri="{FF2B5EF4-FFF2-40B4-BE49-F238E27FC236}">
                <a16:creationId xmlns:a16="http://schemas.microsoft.com/office/drawing/2014/main" id="{E3835CDF-5530-4CF1-8BEF-E2FBE3DEF4A8}"/>
              </a:ext>
            </a:extLst>
          </p:cNvPr>
          <p:cNvGrpSpPr/>
          <p:nvPr/>
        </p:nvGrpSpPr>
        <p:grpSpPr>
          <a:xfrm>
            <a:off x="1136390" y="372451"/>
            <a:ext cx="751831" cy="3211739"/>
            <a:chOff x="8977363" y="3410791"/>
            <a:chExt cx="751831" cy="1793435"/>
          </a:xfrm>
        </p:grpSpPr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6EDC849C-63E1-7A1E-E572-E21F2BE87600}"/>
                </a:ext>
              </a:extLst>
            </p:cNvPr>
            <p:cNvSpPr/>
            <p:nvPr/>
          </p:nvSpPr>
          <p:spPr>
            <a:xfrm>
              <a:off x="9100358" y="3410791"/>
              <a:ext cx="628836" cy="1793435"/>
            </a:xfrm>
            <a:custGeom>
              <a:avLst/>
              <a:gdLst>
                <a:gd name="connsiteX0" fmla="*/ 0 w 628836"/>
                <a:gd name="connsiteY0" fmla="*/ 0 h 1793435"/>
                <a:gd name="connsiteX1" fmla="*/ 628836 w 628836"/>
                <a:gd name="connsiteY1" fmla="*/ 0 h 1793435"/>
                <a:gd name="connsiteX2" fmla="*/ 627499 w 628836"/>
                <a:gd name="connsiteY2" fmla="*/ 1923 h 1793435"/>
                <a:gd name="connsiteX3" fmla="*/ 406688 w 628836"/>
                <a:gd name="connsiteY3" fmla="*/ 930519 h 1793435"/>
                <a:gd name="connsiteX4" fmla="*/ 535441 w 628836"/>
                <a:gd name="connsiteY4" fmla="*/ 1664761 h 1793435"/>
                <a:gd name="connsiteX5" fmla="*/ 596389 w 628836"/>
                <a:gd name="connsiteY5" fmla="*/ 1793435 h 1793435"/>
                <a:gd name="connsiteX6" fmla="*/ 0 w 628836"/>
                <a:gd name="connsiteY6" fmla="*/ 1793435 h 179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8836" h="1793435">
                  <a:moveTo>
                    <a:pt x="0" y="0"/>
                  </a:moveTo>
                  <a:lnTo>
                    <a:pt x="628836" y="0"/>
                  </a:lnTo>
                  <a:lnTo>
                    <a:pt x="627499" y="1923"/>
                  </a:lnTo>
                  <a:cubicBezTo>
                    <a:pt x="491071" y="239571"/>
                    <a:pt x="406688" y="567880"/>
                    <a:pt x="406688" y="930519"/>
                  </a:cubicBezTo>
                  <a:cubicBezTo>
                    <a:pt x="406688" y="1202499"/>
                    <a:pt x="454153" y="1455167"/>
                    <a:pt x="535441" y="1664761"/>
                  </a:cubicBezTo>
                  <a:lnTo>
                    <a:pt x="596389" y="1793435"/>
                  </a:lnTo>
                  <a:lnTo>
                    <a:pt x="0" y="1793435"/>
                  </a:lnTo>
                  <a:close/>
                </a:path>
              </a:pathLst>
            </a:custGeom>
            <a:solidFill>
              <a:srgbClr val="0F9ED5">
                <a:lumMod val="40000"/>
                <a:lumOff val="6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88E0C996-8862-A220-196F-1F846959C7D5}"/>
                </a:ext>
              </a:extLst>
            </p:cNvPr>
            <p:cNvSpPr/>
            <p:nvPr/>
          </p:nvSpPr>
          <p:spPr>
            <a:xfrm>
              <a:off x="8977363" y="3410791"/>
              <a:ext cx="628836" cy="1793435"/>
            </a:xfrm>
            <a:custGeom>
              <a:avLst/>
              <a:gdLst>
                <a:gd name="connsiteX0" fmla="*/ 0 w 628836"/>
                <a:gd name="connsiteY0" fmla="*/ 0 h 1793435"/>
                <a:gd name="connsiteX1" fmla="*/ 628836 w 628836"/>
                <a:gd name="connsiteY1" fmla="*/ 0 h 1793435"/>
                <a:gd name="connsiteX2" fmla="*/ 627499 w 628836"/>
                <a:gd name="connsiteY2" fmla="*/ 1923 h 1793435"/>
                <a:gd name="connsiteX3" fmla="*/ 406688 w 628836"/>
                <a:gd name="connsiteY3" fmla="*/ 930519 h 1793435"/>
                <a:gd name="connsiteX4" fmla="*/ 535441 w 628836"/>
                <a:gd name="connsiteY4" fmla="*/ 1664761 h 1793435"/>
                <a:gd name="connsiteX5" fmla="*/ 596389 w 628836"/>
                <a:gd name="connsiteY5" fmla="*/ 1793435 h 1793435"/>
                <a:gd name="connsiteX6" fmla="*/ 0 w 628836"/>
                <a:gd name="connsiteY6" fmla="*/ 1793435 h 179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8836" h="1793435">
                  <a:moveTo>
                    <a:pt x="0" y="0"/>
                  </a:moveTo>
                  <a:lnTo>
                    <a:pt x="628836" y="0"/>
                  </a:lnTo>
                  <a:lnTo>
                    <a:pt x="627499" y="1923"/>
                  </a:lnTo>
                  <a:cubicBezTo>
                    <a:pt x="491071" y="239571"/>
                    <a:pt x="406688" y="567880"/>
                    <a:pt x="406688" y="930519"/>
                  </a:cubicBezTo>
                  <a:cubicBezTo>
                    <a:pt x="406688" y="1202499"/>
                    <a:pt x="454153" y="1455167"/>
                    <a:pt x="535441" y="1664761"/>
                  </a:cubicBezTo>
                  <a:lnTo>
                    <a:pt x="596389" y="1793435"/>
                  </a:lnTo>
                  <a:lnTo>
                    <a:pt x="0" y="1793435"/>
                  </a:lnTo>
                  <a:close/>
                </a:path>
              </a:pathLst>
            </a:custGeom>
            <a:solidFill>
              <a:srgbClr val="A02B93">
                <a:lumMod val="7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649EB287-8772-1D84-235C-3D77FE12C48C}"/>
              </a:ext>
            </a:extLst>
          </p:cNvPr>
          <p:cNvSpPr txBox="1"/>
          <p:nvPr/>
        </p:nvSpPr>
        <p:spPr>
          <a:xfrm>
            <a:off x="1848178" y="1124473"/>
            <a:ext cx="2837530" cy="2340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Rx ONLY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Please refer to leaflet before administering.</a:t>
            </a:r>
            <a:endParaRPr kumimoji="0" lang="zh-CN" altLang="en-US" sz="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Indication: 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for the treatment of adults with MAGE-A4 positive solid tumors.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Active Ingredient: </a:t>
            </a:r>
            <a:r>
              <a:rPr kumimoji="0" lang="en-US" altLang="zh-CN" sz="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vitatresgene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</a:t>
            </a:r>
            <a:r>
              <a:rPr kumimoji="0" lang="en-US" altLang="zh-CN" sz="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teprelentivec</a:t>
            </a: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Recommend Dose: 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The recommended dose is 1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10</a:t>
            </a:r>
            <a:r>
              <a:rPr kumimoji="0" lang="en-US" altLang="zh-CN" sz="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8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~ 6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sym typeface="Symbol" panose="05050102010706020507" pitchFamily="18" charset="2"/>
              </a:rPr>
              <a:t>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10</a:t>
            </a:r>
            <a:r>
              <a:rPr kumimoji="0" lang="en-US" altLang="zh-CN" sz="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8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TU as a single infusion.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See enclosed prescribing information for dosage and directions for use.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Manufacturer: 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Pharma Cent Mongolia LLC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Address: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Khan </a:t>
            </a:r>
            <a:r>
              <a:rPr kumimoji="0" lang="en-US" altLang="zh-CN" sz="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Uul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district, 11 district, </a:t>
            </a:r>
            <a:r>
              <a:rPr kumimoji="0" lang="en-US" altLang="zh-CN" sz="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Zaisan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(17023)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， </a:t>
            </a:r>
            <a:r>
              <a:rPr kumimoji="0" lang="en-US" altLang="zh-CN" sz="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Dunjingarav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 street, building # 18, block A, floor 7,Ulaanbaatar, Mongolia</a:t>
            </a: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Reg No.: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Batch No.: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Mfg. Date: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Exp. Date: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224A4EE-F17A-FC8A-87DB-44B267A8AADF}"/>
              </a:ext>
            </a:extLst>
          </p:cNvPr>
          <p:cNvSpPr txBox="1"/>
          <p:nvPr/>
        </p:nvSpPr>
        <p:spPr>
          <a:xfrm>
            <a:off x="3173709" y="846573"/>
            <a:ext cx="10985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Suspension for infusion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60" name="图片 59" descr="徽标&#10;&#10;AI 生成的内容可能不正确。">
            <a:extLst>
              <a:ext uri="{FF2B5EF4-FFF2-40B4-BE49-F238E27FC236}">
                <a16:creationId xmlns:a16="http://schemas.microsoft.com/office/drawing/2014/main" id="{966C863E-2542-1952-D8C6-4AA1AE21D279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1" t="23456" r="15954" b="23972"/>
          <a:stretch>
            <a:fillRect/>
          </a:stretch>
        </p:blipFill>
        <p:spPr>
          <a:xfrm>
            <a:off x="1192167" y="504182"/>
            <a:ext cx="426890" cy="228692"/>
          </a:xfrm>
          <a:prstGeom prst="rect">
            <a:avLst/>
          </a:prstGeom>
        </p:spPr>
      </p:pic>
      <p:grpSp>
        <p:nvGrpSpPr>
          <p:cNvPr id="65" name="组合 64">
            <a:extLst>
              <a:ext uri="{FF2B5EF4-FFF2-40B4-BE49-F238E27FC236}">
                <a16:creationId xmlns:a16="http://schemas.microsoft.com/office/drawing/2014/main" id="{3155F880-CA66-CA07-F183-42E8879B0905}"/>
              </a:ext>
            </a:extLst>
          </p:cNvPr>
          <p:cNvGrpSpPr/>
          <p:nvPr/>
        </p:nvGrpSpPr>
        <p:grpSpPr>
          <a:xfrm>
            <a:off x="4966629" y="2057199"/>
            <a:ext cx="865769" cy="778460"/>
            <a:chOff x="4495757" y="1990581"/>
            <a:chExt cx="865769" cy="778460"/>
          </a:xfrm>
        </p:grpSpPr>
        <p:pic>
          <p:nvPicPr>
            <p:cNvPr id="63" name="图片 62" descr="徽标&#10;&#10;AI 生成的内容可能不正确。">
              <a:extLst>
                <a:ext uri="{FF2B5EF4-FFF2-40B4-BE49-F238E27FC236}">
                  <a16:creationId xmlns:a16="http://schemas.microsoft.com/office/drawing/2014/main" id="{7CE66BC1-1293-21B8-A3E9-B9F7C47DE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5129" y="1990581"/>
              <a:ext cx="527027" cy="527027"/>
            </a:xfrm>
            <a:prstGeom prst="rect">
              <a:avLst/>
            </a:prstGeom>
          </p:spPr>
        </p:pic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60361C42-DC09-EC9E-3A4C-600CECB27338}"/>
                </a:ext>
              </a:extLst>
            </p:cNvPr>
            <p:cNvSpPr txBox="1"/>
            <p:nvPr/>
          </p:nvSpPr>
          <p:spPr>
            <a:xfrm>
              <a:off x="4495757" y="2494222"/>
              <a:ext cx="865769" cy="2748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700"/>
                </a:lnSpc>
              </a:pPr>
              <a:r>
                <a:rPr lang="en-US" altLang="zh-CN" sz="800" b="1" dirty="0">
                  <a:solidFill>
                    <a:srgbClr val="40C93D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rPr>
                <a:t>Pharma Cent</a:t>
              </a:r>
            </a:p>
            <a:p>
              <a:pPr algn="ctr">
                <a:lnSpc>
                  <a:spcPts val="700"/>
                </a:lnSpc>
              </a:pPr>
              <a:r>
                <a:rPr lang="en-US" altLang="zh-CN" sz="800" b="1" dirty="0">
                  <a:solidFill>
                    <a:srgbClr val="40C93D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rPr>
                <a:t>Mongolia LLC</a:t>
              </a:r>
              <a:endParaRPr lang="zh-CN" altLang="en-US" sz="800" b="1" dirty="0">
                <a:solidFill>
                  <a:srgbClr val="40C93D"/>
                </a:solidFill>
                <a:latin typeface="Arial Narrow" panose="020B0606020202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53432F0D-44F6-E5EF-5376-CAF091D54B23}"/>
              </a:ext>
            </a:extLst>
          </p:cNvPr>
          <p:cNvSpPr/>
          <p:nvPr/>
        </p:nvSpPr>
        <p:spPr>
          <a:xfrm>
            <a:off x="1562306" y="5528478"/>
            <a:ext cx="4419168" cy="3022416"/>
          </a:xfrm>
          <a:prstGeom prst="roundRect">
            <a:avLst>
              <a:gd name="adj" fmla="val 3867"/>
            </a:avLst>
          </a:prstGeom>
          <a:noFill/>
          <a:ln w="6350" cap="flat" cmpd="sng" algn="ctr">
            <a:solidFill>
              <a:srgbClr val="A02B93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9ABAB1A8-9555-7B82-160A-00BA5834B40E}"/>
              </a:ext>
            </a:extLst>
          </p:cNvPr>
          <p:cNvSpPr txBox="1"/>
          <p:nvPr/>
        </p:nvSpPr>
        <p:spPr>
          <a:xfrm>
            <a:off x="1854136" y="5630618"/>
            <a:ext cx="2850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vitatresgene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teprelentivec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74159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VIKETAI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741594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A79E82E-7BC2-B255-2068-C69DF986F98C}"/>
              </a:ext>
            </a:extLst>
          </p:cNvPr>
          <p:cNvSpPr txBox="1"/>
          <p:nvPr/>
        </p:nvSpPr>
        <p:spPr>
          <a:xfrm>
            <a:off x="4938745" y="5661428"/>
            <a:ext cx="947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Upon receipt store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refrigerated at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−90</a:t>
            </a:r>
            <a:r>
              <a:rPr kumimoji="0" lang="zh-CN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°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C to −60</a:t>
            </a:r>
            <a:r>
              <a:rPr kumimoji="0" lang="zh-CN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°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C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968D7762-8C81-0E6D-19A0-5DDA0D355F8F}"/>
              </a:ext>
            </a:extLst>
          </p:cNvPr>
          <p:cNvSpPr txBox="1"/>
          <p:nvPr/>
        </p:nvSpPr>
        <p:spPr>
          <a:xfrm>
            <a:off x="4793250" y="6202688"/>
            <a:ext cx="10985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NOT SHAKE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NOT REFREEZE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solidFill>
                <a:srgbClr val="741594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</a:rPr>
              <a:t>KEEP UPRIGHT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rgbClr val="741594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</a:rPr>
              <a:t>DO NOT TIP</a:t>
            </a:r>
            <a:endParaRPr kumimoji="0" lang="zh-CN" altLang="en-US" sz="900" b="1" i="0" u="none" strike="noStrike" kern="0" cap="none" spc="0" normalizeH="0" baseline="0" noProof="0" dirty="0">
              <a:ln>
                <a:noFill/>
              </a:ln>
              <a:solidFill>
                <a:srgbClr val="741594"/>
              </a:solidFill>
              <a:effectLst/>
              <a:uLnTx/>
              <a:uFillTx/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文本框 18">
            <a:extLst>
              <a:ext uri="{FF2B5EF4-FFF2-40B4-BE49-F238E27FC236}">
                <a16:creationId xmlns:a16="http://schemas.microsoft.com/office/drawing/2014/main" id="{64CCEF9F-34A9-BFB6-E554-31DB72393413}"/>
              </a:ext>
            </a:extLst>
          </p:cNvPr>
          <p:cNvSpPr txBox="1"/>
          <p:nvPr/>
        </p:nvSpPr>
        <p:spPr>
          <a:xfrm>
            <a:off x="4607931" y="8310759"/>
            <a:ext cx="1457278" cy="226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Dispense with Medication Guide</a:t>
            </a:r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4E69FFDE-4EA6-78CA-6A3D-F8197F600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137" y="8023386"/>
            <a:ext cx="1032866" cy="360377"/>
          </a:xfrm>
          <a:prstGeom prst="rect">
            <a:avLst/>
          </a:prstGeom>
        </p:spPr>
      </p:pic>
      <p:grpSp>
        <p:nvGrpSpPr>
          <p:cNvPr id="72" name="组合 71">
            <a:extLst>
              <a:ext uri="{FF2B5EF4-FFF2-40B4-BE49-F238E27FC236}">
                <a16:creationId xmlns:a16="http://schemas.microsoft.com/office/drawing/2014/main" id="{6F5953A1-2615-C585-A7EC-5492DEE82809}"/>
              </a:ext>
            </a:extLst>
          </p:cNvPr>
          <p:cNvGrpSpPr/>
          <p:nvPr/>
        </p:nvGrpSpPr>
        <p:grpSpPr>
          <a:xfrm>
            <a:off x="1136390" y="5448883"/>
            <a:ext cx="751831" cy="3211739"/>
            <a:chOff x="8977363" y="3410791"/>
            <a:chExt cx="751831" cy="1793435"/>
          </a:xfrm>
        </p:grpSpPr>
        <p:sp>
          <p:nvSpPr>
            <p:cNvPr id="73" name="任意多边形: 形状 72">
              <a:extLst>
                <a:ext uri="{FF2B5EF4-FFF2-40B4-BE49-F238E27FC236}">
                  <a16:creationId xmlns:a16="http://schemas.microsoft.com/office/drawing/2014/main" id="{D67CEEFB-9F53-BCE5-1F15-0A6277302235}"/>
                </a:ext>
              </a:extLst>
            </p:cNvPr>
            <p:cNvSpPr/>
            <p:nvPr/>
          </p:nvSpPr>
          <p:spPr>
            <a:xfrm>
              <a:off x="9100358" y="3410791"/>
              <a:ext cx="628836" cy="1793435"/>
            </a:xfrm>
            <a:custGeom>
              <a:avLst/>
              <a:gdLst>
                <a:gd name="connsiteX0" fmla="*/ 0 w 628836"/>
                <a:gd name="connsiteY0" fmla="*/ 0 h 1793435"/>
                <a:gd name="connsiteX1" fmla="*/ 628836 w 628836"/>
                <a:gd name="connsiteY1" fmla="*/ 0 h 1793435"/>
                <a:gd name="connsiteX2" fmla="*/ 627499 w 628836"/>
                <a:gd name="connsiteY2" fmla="*/ 1923 h 1793435"/>
                <a:gd name="connsiteX3" fmla="*/ 406688 w 628836"/>
                <a:gd name="connsiteY3" fmla="*/ 930519 h 1793435"/>
                <a:gd name="connsiteX4" fmla="*/ 535441 w 628836"/>
                <a:gd name="connsiteY4" fmla="*/ 1664761 h 1793435"/>
                <a:gd name="connsiteX5" fmla="*/ 596389 w 628836"/>
                <a:gd name="connsiteY5" fmla="*/ 1793435 h 1793435"/>
                <a:gd name="connsiteX6" fmla="*/ 0 w 628836"/>
                <a:gd name="connsiteY6" fmla="*/ 1793435 h 179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8836" h="1793435">
                  <a:moveTo>
                    <a:pt x="0" y="0"/>
                  </a:moveTo>
                  <a:lnTo>
                    <a:pt x="628836" y="0"/>
                  </a:lnTo>
                  <a:lnTo>
                    <a:pt x="627499" y="1923"/>
                  </a:lnTo>
                  <a:cubicBezTo>
                    <a:pt x="491071" y="239571"/>
                    <a:pt x="406688" y="567880"/>
                    <a:pt x="406688" y="930519"/>
                  </a:cubicBezTo>
                  <a:cubicBezTo>
                    <a:pt x="406688" y="1202499"/>
                    <a:pt x="454153" y="1455167"/>
                    <a:pt x="535441" y="1664761"/>
                  </a:cubicBezTo>
                  <a:lnTo>
                    <a:pt x="596389" y="1793435"/>
                  </a:lnTo>
                  <a:lnTo>
                    <a:pt x="0" y="1793435"/>
                  </a:lnTo>
                  <a:close/>
                </a:path>
              </a:pathLst>
            </a:custGeom>
            <a:solidFill>
              <a:srgbClr val="0F9ED5">
                <a:lumMod val="40000"/>
                <a:lumOff val="6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:a16="http://schemas.microsoft.com/office/drawing/2014/main" id="{6B297E2C-D3AD-EA5D-FF73-B7B1770E71FA}"/>
                </a:ext>
              </a:extLst>
            </p:cNvPr>
            <p:cNvSpPr/>
            <p:nvPr/>
          </p:nvSpPr>
          <p:spPr>
            <a:xfrm>
              <a:off x="8977363" y="3410791"/>
              <a:ext cx="628836" cy="1793435"/>
            </a:xfrm>
            <a:custGeom>
              <a:avLst/>
              <a:gdLst>
                <a:gd name="connsiteX0" fmla="*/ 0 w 628836"/>
                <a:gd name="connsiteY0" fmla="*/ 0 h 1793435"/>
                <a:gd name="connsiteX1" fmla="*/ 628836 w 628836"/>
                <a:gd name="connsiteY1" fmla="*/ 0 h 1793435"/>
                <a:gd name="connsiteX2" fmla="*/ 627499 w 628836"/>
                <a:gd name="connsiteY2" fmla="*/ 1923 h 1793435"/>
                <a:gd name="connsiteX3" fmla="*/ 406688 w 628836"/>
                <a:gd name="connsiteY3" fmla="*/ 930519 h 1793435"/>
                <a:gd name="connsiteX4" fmla="*/ 535441 w 628836"/>
                <a:gd name="connsiteY4" fmla="*/ 1664761 h 1793435"/>
                <a:gd name="connsiteX5" fmla="*/ 596389 w 628836"/>
                <a:gd name="connsiteY5" fmla="*/ 1793435 h 1793435"/>
                <a:gd name="connsiteX6" fmla="*/ 0 w 628836"/>
                <a:gd name="connsiteY6" fmla="*/ 1793435 h 179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8836" h="1793435">
                  <a:moveTo>
                    <a:pt x="0" y="0"/>
                  </a:moveTo>
                  <a:lnTo>
                    <a:pt x="628836" y="0"/>
                  </a:lnTo>
                  <a:lnTo>
                    <a:pt x="627499" y="1923"/>
                  </a:lnTo>
                  <a:cubicBezTo>
                    <a:pt x="491071" y="239571"/>
                    <a:pt x="406688" y="567880"/>
                    <a:pt x="406688" y="930519"/>
                  </a:cubicBezTo>
                  <a:cubicBezTo>
                    <a:pt x="406688" y="1202499"/>
                    <a:pt x="454153" y="1455167"/>
                    <a:pt x="535441" y="1664761"/>
                  </a:cubicBezTo>
                  <a:lnTo>
                    <a:pt x="596389" y="1793435"/>
                  </a:lnTo>
                  <a:lnTo>
                    <a:pt x="0" y="1793435"/>
                  </a:lnTo>
                  <a:close/>
                </a:path>
              </a:pathLst>
            </a:custGeom>
            <a:solidFill>
              <a:srgbClr val="A02B93">
                <a:lumMod val="7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D1F631AD-E06B-0653-BD71-093F923CB5C3}"/>
              </a:ext>
            </a:extLst>
          </p:cNvPr>
          <p:cNvSpPr txBox="1"/>
          <p:nvPr/>
        </p:nvSpPr>
        <p:spPr>
          <a:xfrm>
            <a:off x="1848178" y="6200905"/>
            <a:ext cx="2837530" cy="2340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Rx ONLY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Please refer to leaflet before administering.</a:t>
            </a:r>
            <a:endParaRPr kumimoji="0" lang="zh-CN" altLang="en-US" sz="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Indication: 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for the treatment of adults with MAGE-A4 positive solid tumors.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Active Ingredient: </a:t>
            </a:r>
            <a:r>
              <a:rPr kumimoji="0" lang="en-US" altLang="zh-CN" sz="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vitatresgene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</a:t>
            </a:r>
            <a:r>
              <a:rPr kumimoji="0" lang="en-US" altLang="zh-CN" sz="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teprelentivec</a:t>
            </a: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Recommend Dose: 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The recommended dose is 1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10</a:t>
            </a:r>
            <a:r>
              <a:rPr kumimoji="0" lang="en-US" altLang="zh-CN" sz="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8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~ 6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sym typeface="Symbol" panose="05050102010706020507" pitchFamily="18" charset="2"/>
              </a:rPr>
              <a:t>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10</a:t>
            </a:r>
            <a:r>
              <a:rPr kumimoji="0" lang="en-US" altLang="zh-CN" sz="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8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TU as a single infusion.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See enclosed prescribing information for dosage and directions for use.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Manufacturer: 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Pharma Cent Mongolia LLC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Address: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Khan </a:t>
            </a:r>
            <a:r>
              <a:rPr kumimoji="0" lang="en-US" altLang="zh-CN" sz="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Uul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district, 11 district, </a:t>
            </a:r>
            <a:r>
              <a:rPr kumimoji="0" lang="en-US" altLang="zh-CN" sz="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Zaisan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(17023)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， </a:t>
            </a:r>
            <a:r>
              <a:rPr kumimoji="0" lang="en-US" altLang="zh-CN" sz="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Dunjingarav</a:t>
            </a: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  street, building # 18, block A, floor 7,Ulaanbaatar, Mongolia</a:t>
            </a: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Reg No.: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Batch No.: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Mfg. Date: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Exp. Date: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392A5B7-8EE0-DD9C-317A-0DA712D0421D}"/>
              </a:ext>
            </a:extLst>
          </p:cNvPr>
          <p:cNvSpPr txBox="1"/>
          <p:nvPr/>
        </p:nvSpPr>
        <p:spPr>
          <a:xfrm>
            <a:off x="3173709" y="5923005"/>
            <a:ext cx="10985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Suspension for infusion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77" name="图片 76" descr="徽标&#10;&#10;AI 生成的内容可能不正确。">
            <a:extLst>
              <a:ext uri="{FF2B5EF4-FFF2-40B4-BE49-F238E27FC236}">
                <a16:creationId xmlns:a16="http://schemas.microsoft.com/office/drawing/2014/main" id="{5F7FFE6D-3E75-9221-925D-78377AE75C8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1" t="23456" r="15954" b="23972"/>
          <a:stretch>
            <a:fillRect/>
          </a:stretch>
        </p:blipFill>
        <p:spPr>
          <a:xfrm>
            <a:off x="1192167" y="5580614"/>
            <a:ext cx="426890" cy="228692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id="{02FFE33A-C16C-6FAD-7579-C957DE2C694C}"/>
              </a:ext>
            </a:extLst>
          </p:cNvPr>
          <p:cNvGrpSpPr/>
          <p:nvPr/>
        </p:nvGrpSpPr>
        <p:grpSpPr>
          <a:xfrm>
            <a:off x="4966629" y="7133631"/>
            <a:ext cx="865769" cy="778460"/>
            <a:chOff x="4495757" y="1990581"/>
            <a:chExt cx="865769" cy="778460"/>
          </a:xfrm>
        </p:grpSpPr>
        <p:pic>
          <p:nvPicPr>
            <p:cNvPr id="79" name="图片 78" descr="徽标&#10;&#10;AI 生成的内容可能不正确。">
              <a:extLst>
                <a:ext uri="{FF2B5EF4-FFF2-40B4-BE49-F238E27FC236}">
                  <a16:creationId xmlns:a16="http://schemas.microsoft.com/office/drawing/2014/main" id="{A4E66417-D817-C249-0C27-AA24CE1F4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5129" y="1990581"/>
              <a:ext cx="527027" cy="527027"/>
            </a:xfrm>
            <a:prstGeom prst="rect">
              <a:avLst/>
            </a:prstGeom>
          </p:spPr>
        </p:pic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F8F6F310-B1D9-64D8-7EF3-018D518A1296}"/>
                </a:ext>
              </a:extLst>
            </p:cNvPr>
            <p:cNvSpPr txBox="1"/>
            <p:nvPr/>
          </p:nvSpPr>
          <p:spPr>
            <a:xfrm>
              <a:off x="4495757" y="2494222"/>
              <a:ext cx="865769" cy="2748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700"/>
                </a:lnSpc>
              </a:pPr>
              <a:r>
                <a:rPr lang="en-US" altLang="zh-CN" sz="800" b="1" dirty="0">
                  <a:solidFill>
                    <a:srgbClr val="40C93D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rPr>
                <a:t>Pharma Cent</a:t>
              </a:r>
            </a:p>
            <a:p>
              <a:pPr algn="ctr">
                <a:lnSpc>
                  <a:spcPts val="700"/>
                </a:lnSpc>
              </a:pPr>
              <a:r>
                <a:rPr lang="en-US" altLang="zh-CN" sz="800" b="1" dirty="0">
                  <a:solidFill>
                    <a:srgbClr val="40C93D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rPr>
                <a:t>Mongolia LLC</a:t>
              </a:r>
              <a:endParaRPr lang="zh-CN" altLang="en-US" sz="800" b="1" dirty="0">
                <a:solidFill>
                  <a:srgbClr val="40C93D"/>
                </a:solidFill>
                <a:latin typeface="Arial Narrow" panose="020B0606020202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38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>
            <a:extLst>
              <a:ext uri="{FF2B5EF4-FFF2-40B4-BE49-F238E27FC236}">
                <a16:creationId xmlns:a16="http://schemas.microsoft.com/office/drawing/2014/main" id="{CDD515B4-6865-68E1-C3E7-6D632F98BA82}"/>
              </a:ext>
            </a:extLst>
          </p:cNvPr>
          <p:cNvGrpSpPr/>
          <p:nvPr/>
        </p:nvGrpSpPr>
        <p:grpSpPr>
          <a:xfrm>
            <a:off x="964590" y="728051"/>
            <a:ext cx="4928819" cy="3211739"/>
            <a:chOff x="964590" y="728051"/>
            <a:chExt cx="4928819" cy="3211739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A22DA629-DD60-F76C-6348-4FE6559C38AC}"/>
                </a:ext>
              </a:extLst>
            </p:cNvPr>
            <p:cNvSpPr/>
            <p:nvPr/>
          </p:nvSpPr>
          <p:spPr>
            <a:xfrm>
              <a:off x="1390506" y="807646"/>
              <a:ext cx="4419168" cy="3022416"/>
            </a:xfrm>
            <a:prstGeom prst="roundRect">
              <a:avLst>
                <a:gd name="adj" fmla="val 3867"/>
              </a:avLst>
            </a:prstGeom>
            <a:noFill/>
            <a:ln w="63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1C7B6EC4-BEC4-D50C-E49B-145C3542D40B}"/>
                </a:ext>
              </a:extLst>
            </p:cNvPr>
            <p:cNvSpPr txBox="1"/>
            <p:nvPr/>
          </p:nvSpPr>
          <p:spPr>
            <a:xfrm>
              <a:off x="1682336" y="909786"/>
              <a:ext cx="2850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err="1">
                  <a:solidFill>
                    <a:srgbClr val="07749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auracabtagene</a:t>
              </a:r>
              <a:r>
                <a:rPr lang="en-US" altLang="zh-CN" sz="1600" b="1" dirty="0">
                  <a:solidFill>
                    <a:srgbClr val="07749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1600" b="1" dirty="0" err="1">
                  <a:solidFill>
                    <a:srgbClr val="07749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teprelentivec</a:t>
              </a:r>
              <a:endParaRPr lang="en-US" altLang="zh-CN" sz="1600" b="1" dirty="0">
                <a:solidFill>
                  <a:srgbClr val="07749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altLang="zh-CN" sz="1600" b="1" dirty="0">
                  <a:solidFill>
                    <a:srgbClr val="07749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CARENTAI</a:t>
              </a:r>
              <a:endParaRPr lang="zh-CN" altLang="en-US" sz="1600" b="1" dirty="0">
                <a:solidFill>
                  <a:srgbClr val="07749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4BE2DD5-45E1-C847-DAD4-D22779A7DFC5}"/>
                </a:ext>
              </a:extLst>
            </p:cNvPr>
            <p:cNvSpPr txBox="1"/>
            <p:nvPr/>
          </p:nvSpPr>
          <p:spPr>
            <a:xfrm>
              <a:off x="4766945" y="940596"/>
              <a:ext cx="9471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800" dirty="0">
                  <a:latin typeface="Arial Narrow" panose="020B0606020202030204" pitchFamily="34" charset="0"/>
                </a:rPr>
                <a:t>Upon receipt store</a:t>
              </a:r>
            </a:p>
            <a:p>
              <a:pPr algn="r"/>
              <a:r>
                <a:rPr lang="en-US" altLang="zh-CN" sz="800" dirty="0">
                  <a:latin typeface="Arial Narrow" panose="020B0606020202030204" pitchFamily="34" charset="0"/>
                </a:rPr>
                <a:t>refrigerated at</a:t>
              </a:r>
            </a:p>
            <a:p>
              <a:pPr algn="r"/>
              <a:r>
                <a:rPr lang="en-US" altLang="zh-CN" sz="800" dirty="0">
                  <a:latin typeface="Arial Narrow" panose="020B0606020202030204" pitchFamily="34" charset="0"/>
                </a:rPr>
                <a:t>−90</a:t>
              </a:r>
              <a:r>
                <a:rPr lang="zh-CN" altLang="zh-CN" sz="800" dirty="0">
                  <a:latin typeface="Arial Narrow" panose="020B0606020202030204" pitchFamily="34" charset="0"/>
                </a:rPr>
                <a:t>°</a:t>
              </a:r>
              <a:r>
                <a:rPr lang="en-US" altLang="zh-CN" sz="800" dirty="0">
                  <a:latin typeface="Arial Narrow" panose="020B0606020202030204" pitchFamily="34" charset="0"/>
                </a:rPr>
                <a:t>C to −60</a:t>
              </a:r>
              <a:r>
                <a:rPr lang="zh-CN" altLang="zh-CN" sz="800" dirty="0">
                  <a:latin typeface="Arial Narrow" panose="020B0606020202030204" pitchFamily="34" charset="0"/>
                </a:rPr>
                <a:t>°</a:t>
              </a:r>
              <a:r>
                <a:rPr lang="en-US" altLang="zh-CN" sz="800" dirty="0">
                  <a:latin typeface="Arial Narrow" panose="020B0606020202030204" pitchFamily="34" charset="0"/>
                </a:rPr>
                <a:t>C</a:t>
              </a:r>
              <a:endParaRPr lang="zh-CN" altLang="en-US" sz="800" dirty="0">
                <a:latin typeface="Arial Narrow" panose="020B060602020203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35121619-0EF9-8FC9-83BA-7AA3CFBA24EF}"/>
                </a:ext>
              </a:extLst>
            </p:cNvPr>
            <p:cNvSpPr txBox="1"/>
            <p:nvPr/>
          </p:nvSpPr>
          <p:spPr>
            <a:xfrm>
              <a:off x="4621450" y="1481856"/>
              <a:ext cx="109855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900" b="1" dirty="0">
                  <a:solidFill>
                    <a:srgbClr val="07749F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 NOT SHAKE</a:t>
              </a:r>
            </a:p>
            <a:p>
              <a:pPr algn="r"/>
              <a:r>
                <a:rPr lang="en-US" altLang="zh-CN" sz="900" b="1" dirty="0">
                  <a:solidFill>
                    <a:srgbClr val="07749F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 NOT REFREEZE</a:t>
              </a:r>
            </a:p>
            <a:p>
              <a:pPr algn="r"/>
              <a:endParaRPr lang="en-US" altLang="zh-CN" sz="900" b="1" dirty="0">
                <a:solidFill>
                  <a:srgbClr val="07749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r>
                <a:rPr lang="en-US" altLang="zh-CN" sz="900" b="1" dirty="0">
                  <a:solidFill>
                    <a:srgbClr val="07749F"/>
                  </a:solidFill>
                  <a:latin typeface="Arial Narrow" panose="020B0606020202030204" pitchFamily="34" charset="0"/>
                  <a:cs typeface="Calibri" panose="020F0502020204030204" pitchFamily="34" charset="0"/>
                </a:rPr>
                <a:t>KEEP UPRIGHT</a:t>
              </a:r>
            </a:p>
            <a:p>
              <a:pPr algn="r"/>
              <a:r>
                <a:rPr lang="en-US" altLang="zh-CN" sz="900" b="1" dirty="0">
                  <a:solidFill>
                    <a:srgbClr val="07749F"/>
                  </a:solidFill>
                  <a:latin typeface="Arial Narrow" panose="020B0606020202030204" pitchFamily="34" charset="0"/>
                  <a:cs typeface="Calibri" panose="020F0502020204030204" pitchFamily="34" charset="0"/>
                </a:rPr>
                <a:t>DO NOT TIP</a:t>
              </a:r>
              <a:endParaRPr lang="zh-CN" altLang="en-US" sz="900" b="1" dirty="0">
                <a:solidFill>
                  <a:srgbClr val="07749F"/>
                </a:solidFill>
                <a:latin typeface="Arial Narrow" panose="020B0606020202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文本框 18">
              <a:extLst>
                <a:ext uri="{FF2B5EF4-FFF2-40B4-BE49-F238E27FC236}">
                  <a16:creationId xmlns:a16="http://schemas.microsoft.com/office/drawing/2014/main" id="{EEE03E95-7AFC-2640-D2A9-0CD11D0D21D0}"/>
                </a:ext>
              </a:extLst>
            </p:cNvPr>
            <p:cNvSpPr txBox="1"/>
            <p:nvPr/>
          </p:nvSpPr>
          <p:spPr>
            <a:xfrm>
              <a:off x="4436131" y="3589927"/>
              <a:ext cx="1457278" cy="226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zh-CN" sz="650" b="1" dirty="0">
                  <a:latin typeface="Arial Narrow" panose="020B0606020202030204" pitchFamily="34" charset="0"/>
                </a:rPr>
                <a:t>Dispense with Medication Guide</a:t>
              </a:r>
            </a:p>
          </p:txBody>
        </p:sp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0F1F02B0-7E40-3C13-FE30-D65E966B0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8337" y="3302554"/>
              <a:ext cx="1032866" cy="360377"/>
            </a:xfrm>
            <a:prstGeom prst="rect">
              <a:avLst/>
            </a:prstGeom>
          </p:spPr>
        </p:pic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86B961CE-50C2-4D00-316B-6B427A8CD28E}"/>
                </a:ext>
              </a:extLst>
            </p:cNvPr>
            <p:cNvSpPr/>
            <p:nvPr/>
          </p:nvSpPr>
          <p:spPr>
            <a:xfrm>
              <a:off x="1087585" y="728051"/>
              <a:ext cx="628836" cy="3211739"/>
            </a:xfrm>
            <a:custGeom>
              <a:avLst/>
              <a:gdLst>
                <a:gd name="connsiteX0" fmla="*/ 0 w 628836"/>
                <a:gd name="connsiteY0" fmla="*/ 0 h 1793435"/>
                <a:gd name="connsiteX1" fmla="*/ 628836 w 628836"/>
                <a:gd name="connsiteY1" fmla="*/ 0 h 1793435"/>
                <a:gd name="connsiteX2" fmla="*/ 627499 w 628836"/>
                <a:gd name="connsiteY2" fmla="*/ 1923 h 1793435"/>
                <a:gd name="connsiteX3" fmla="*/ 406688 w 628836"/>
                <a:gd name="connsiteY3" fmla="*/ 930519 h 1793435"/>
                <a:gd name="connsiteX4" fmla="*/ 535441 w 628836"/>
                <a:gd name="connsiteY4" fmla="*/ 1664761 h 1793435"/>
                <a:gd name="connsiteX5" fmla="*/ 596389 w 628836"/>
                <a:gd name="connsiteY5" fmla="*/ 1793435 h 1793435"/>
                <a:gd name="connsiteX6" fmla="*/ 0 w 628836"/>
                <a:gd name="connsiteY6" fmla="*/ 1793435 h 179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8836" h="1793435">
                  <a:moveTo>
                    <a:pt x="0" y="0"/>
                  </a:moveTo>
                  <a:lnTo>
                    <a:pt x="628836" y="0"/>
                  </a:lnTo>
                  <a:lnTo>
                    <a:pt x="627499" y="1923"/>
                  </a:lnTo>
                  <a:cubicBezTo>
                    <a:pt x="491071" y="239571"/>
                    <a:pt x="406688" y="567880"/>
                    <a:pt x="406688" y="930519"/>
                  </a:cubicBezTo>
                  <a:cubicBezTo>
                    <a:pt x="406688" y="1202499"/>
                    <a:pt x="454153" y="1455167"/>
                    <a:pt x="535441" y="1664761"/>
                  </a:cubicBezTo>
                  <a:lnTo>
                    <a:pt x="596389" y="1793435"/>
                  </a:lnTo>
                  <a:lnTo>
                    <a:pt x="0" y="1793435"/>
                  </a:lnTo>
                  <a:close/>
                </a:path>
              </a:pathLst>
            </a:custGeom>
            <a:solidFill>
              <a:srgbClr val="C2F1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2E8609DE-7A8A-4E8C-4ED8-FCFA7D6554D7}"/>
                </a:ext>
              </a:extLst>
            </p:cNvPr>
            <p:cNvSpPr/>
            <p:nvPr/>
          </p:nvSpPr>
          <p:spPr>
            <a:xfrm>
              <a:off x="964590" y="728051"/>
              <a:ext cx="628836" cy="3211739"/>
            </a:xfrm>
            <a:custGeom>
              <a:avLst/>
              <a:gdLst>
                <a:gd name="connsiteX0" fmla="*/ 0 w 628836"/>
                <a:gd name="connsiteY0" fmla="*/ 0 h 1793435"/>
                <a:gd name="connsiteX1" fmla="*/ 628836 w 628836"/>
                <a:gd name="connsiteY1" fmla="*/ 0 h 1793435"/>
                <a:gd name="connsiteX2" fmla="*/ 627499 w 628836"/>
                <a:gd name="connsiteY2" fmla="*/ 1923 h 1793435"/>
                <a:gd name="connsiteX3" fmla="*/ 406688 w 628836"/>
                <a:gd name="connsiteY3" fmla="*/ 930519 h 1793435"/>
                <a:gd name="connsiteX4" fmla="*/ 535441 w 628836"/>
                <a:gd name="connsiteY4" fmla="*/ 1664761 h 1793435"/>
                <a:gd name="connsiteX5" fmla="*/ 596389 w 628836"/>
                <a:gd name="connsiteY5" fmla="*/ 1793435 h 1793435"/>
                <a:gd name="connsiteX6" fmla="*/ 0 w 628836"/>
                <a:gd name="connsiteY6" fmla="*/ 1793435 h 179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8836" h="1793435">
                  <a:moveTo>
                    <a:pt x="0" y="0"/>
                  </a:moveTo>
                  <a:lnTo>
                    <a:pt x="628836" y="0"/>
                  </a:lnTo>
                  <a:lnTo>
                    <a:pt x="627499" y="1923"/>
                  </a:lnTo>
                  <a:cubicBezTo>
                    <a:pt x="491071" y="239571"/>
                    <a:pt x="406688" y="567880"/>
                    <a:pt x="406688" y="930519"/>
                  </a:cubicBezTo>
                  <a:cubicBezTo>
                    <a:pt x="406688" y="1202499"/>
                    <a:pt x="454153" y="1455167"/>
                    <a:pt x="535441" y="1664761"/>
                  </a:cubicBezTo>
                  <a:lnTo>
                    <a:pt x="596389" y="1793435"/>
                  </a:lnTo>
                  <a:lnTo>
                    <a:pt x="0" y="1793435"/>
                  </a:lnTo>
                  <a:close/>
                </a:path>
              </a:pathLst>
            </a:custGeom>
            <a:solidFill>
              <a:srgbClr val="0B76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0B5BA721-A7CF-B67B-BFA0-0A0BFD9C94C4}"/>
                </a:ext>
              </a:extLst>
            </p:cNvPr>
            <p:cNvSpPr txBox="1"/>
            <p:nvPr/>
          </p:nvSpPr>
          <p:spPr>
            <a:xfrm>
              <a:off x="1676378" y="1480073"/>
              <a:ext cx="2837530" cy="2340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Arial Narrow" panose="020B0606020202030204" pitchFamily="34" charset="0"/>
                </a:rPr>
                <a:t>Rx ONLY</a:t>
              </a:r>
            </a:p>
            <a:p>
              <a:r>
                <a:rPr lang="en-US" altLang="zh-CN" sz="800" b="1" dirty="0">
                  <a:latin typeface="Arial Narrow" panose="020B0606020202030204" pitchFamily="34" charset="0"/>
                </a:rPr>
                <a:t>Please refer to leaflet before administering.</a:t>
              </a:r>
              <a:endParaRPr lang="zh-CN" altLang="en-US" sz="800" b="1" dirty="0">
                <a:latin typeface="Arial Narrow" panose="020B0606020202030204" pitchFamily="34" charset="0"/>
              </a:endParaRPr>
            </a:p>
            <a:p>
              <a:r>
                <a:rPr lang="en-US" altLang="zh-CN" sz="800" b="1" dirty="0">
                  <a:latin typeface="Arial Narrow" panose="020B0606020202030204" pitchFamily="34" charset="0"/>
                </a:rPr>
                <a:t>Indication: </a:t>
              </a:r>
              <a:r>
                <a:rPr lang="en-US" altLang="zh-CN" sz="800" dirty="0">
                  <a:latin typeface="Arial Narrow" panose="020B0606020202030204" pitchFamily="34" charset="0"/>
                </a:rPr>
                <a:t>for the treatment of adults with B-cell lymphoblastic leukemia, B-cell lymphoma and autoimmune disease.</a:t>
              </a:r>
            </a:p>
            <a:p>
              <a:r>
                <a:rPr lang="en-US" altLang="zh-CN" sz="800" b="1" dirty="0">
                  <a:latin typeface="Arial Narrow" panose="020B0606020202030204" pitchFamily="34" charset="0"/>
                </a:rPr>
                <a:t>Active Ingredient: </a:t>
              </a:r>
              <a:r>
                <a:rPr lang="en-US" altLang="zh-CN" sz="800" dirty="0" err="1">
                  <a:latin typeface="Arial Narrow" panose="020B0606020202030204" pitchFamily="34" charset="0"/>
                </a:rPr>
                <a:t>auracabtagene</a:t>
              </a:r>
              <a:r>
                <a:rPr lang="en-US" altLang="zh-CN" sz="800" dirty="0">
                  <a:latin typeface="Arial Narrow" panose="020B0606020202030204" pitchFamily="34" charset="0"/>
                </a:rPr>
                <a:t> </a:t>
              </a:r>
              <a:r>
                <a:rPr lang="en-US" altLang="zh-CN" sz="800" dirty="0" err="1">
                  <a:latin typeface="Arial Narrow" panose="020B0606020202030204" pitchFamily="34" charset="0"/>
                </a:rPr>
                <a:t>teprelentivec</a:t>
              </a:r>
              <a:endParaRPr lang="en-US" altLang="zh-CN" sz="800" dirty="0">
                <a:latin typeface="Arial Narrow" panose="020B0606020202030204" pitchFamily="34" charset="0"/>
              </a:endParaRPr>
            </a:p>
            <a:p>
              <a:pPr>
                <a:lnSpc>
                  <a:spcPct val="115000"/>
                </a:lnSpc>
              </a:pPr>
              <a:r>
                <a:rPr lang="en-US" altLang="zh-CN" sz="800" b="1" dirty="0">
                  <a:latin typeface="Arial Narrow" panose="020B0606020202030204" pitchFamily="34" charset="0"/>
                </a:rPr>
                <a:t>Recommend Dose: </a:t>
              </a:r>
              <a:r>
                <a:rPr lang="en-US" altLang="zh-CN" sz="800" dirty="0">
                  <a:latin typeface="Arial Narrow" panose="020B0606020202030204" pitchFamily="34" charset="0"/>
                </a:rPr>
                <a:t>The recommended dose is 5</a:t>
              </a: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zh-CN" sz="800" dirty="0">
                  <a:latin typeface="Arial Narrow" panose="020B0606020202030204" pitchFamily="34" charset="0"/>
                </a:rPr>
                <a:t>10</a:t>
              </a:r>
              <a:r>
                <a:rPr lang="en-US" altLang="zh-CN" sz="800" baseline="30000" dirty="0">
                  <a:latin typeface="Arial Narrow" panose="020B0606020202030204" pitchFamily="34" charset="0"/>
                </a:rPr>
                <a:t>7</a:t>
              </a:r>
              <a:r>
                <a:rPr lang="en-US" altLang="zh-CN" sz="800" dirty="0">
                  <a:latin typeface="Arial Narrow" panose="020B0606020202030204" pitchFamily="34" charset="0"/>
                </a:rPr>
                <a:t> ~ 6</a:t>
              </a:r>
              <a:r>
                <a:rPr lang="en-US" altLang="zh-CN" sz="800" dirty="0">
                  <a:latin typeface="Arial Narrow" panose="020B0606020202030204" pitchFamily="34" charset="0"/>
                  <a:sym typeface="Symbol" panose="05050102010706020507" pitchFamily="18" charset="2"/>
                </a:rPr>
                <a:t></a:t>
              </a:r>
              <a:r>
                <a:rPr lang="en-US" altLang="zh-CN" sz="800" dirty="0">
                  <a:latin typeface="Arial Narrow" panose="020B0606020202030204" pitchFamily="34" charset="0"/>
                </a:rPr>
                <a:t>10</a:t>
              </a:r>
              <a:r>
                <a:rPr lang="en-US" altLang="zh-CN" sz="800" baseline="30000" dirty="0">
                  <a:latin typeface="Arial Narrow" panose="020B0606020202030204" pitchFamily="34" charset="0"/>
                </a:rPr>
                <a:t>8</a:t>
              </a:r>
              <a:r>
                <a:rPr lang="en-US" altLang="zh-CN" sz="800" dirty="0">
                  <a:latin typeface="Arial Narrow" panose="020B0606020202030204" pitchFamily="34" charset="0"/>
                </a:rPr>
                <a:t> TU as a single infusion.</a:t>
              </a:r>
            </a:p>
            <a:p>
              <a:r>
                <a:rPr lang="en-US" altLang="zh-CN" sz="800" dirty="0">
                  <a:latin typeface="Arial Narrow" panose="020B0606020202030204" pitchFamily="34" charset="0"/>
                </a:rPr>
                <a:t>See enclosed prescribing information for dosage and directions for use.</a:t>
              </a:r>
            </a:p>
            <a:p>
              <a:r>
                <a:rPr lang="en-US" altLang="zh-CN" sz="800" b="1" dirty="0">
                  <a:latin typeface="Arial Narrow" panose="020B0606020202030204" pitchFamily="34" charset="0"/>
                </a:rPr>
                <a:t>Manufacturer: </a:t>
              </a:r>
              <a:r>
                <a:rPr lang="en-US" altLang="zh-CN" sz="800" dirty="0">
                  <a:latin typeface="Arial Narrow" panose="020B0606020202030204" pitchFamily="34" charset="0"/>
                </a:rPr>
                <a:t>Pharma Cent Mongolia LLC</a:t>
              </a:r>
            </a:p>
            <a:p>
              <a:r>
                <a:rPr lang="en-US" altLang="zh-CN" sz="800" b="1" dirty="0">
                  <a:latin typeface="Arial Narrow" panose="020B0606020202030204" pitchFamily="34" charset="0"/>
                </a:rPr>
                <a:t>Address:</a:t>
              </a:r>
              <a:r>
                <a:rPr lang="en-US" altLang="zh-CN" sz="800" dirty="0">
                  <a:latin typeface="Arial Narrow" panose="020B0606020202030204" pitchFamily="34" charset="0"/>
                </a:rPr>
                <a:t> Khan </a:t>
              </a:r>
              <a:r>
                <a:rPr lang="en-US" altLang="zh-CN" sz="800" dirty="0" err="1">
                  <a:latin typeface="Arial Narrow" panose="020B0606020202030204" pitchFamily="34" charset="0"/>
                </a:rPr>
                <a:t>Uul</a:t>
              </a:r>
              <a:r>
                <a:rPr lang="en-US" altLang="zh-CN" sz="800" dirty="0">
                  <a:latin typeface="Arial Narrow" panose="020B0606020202030204" pitchFamily="34" charset="0"/>
                </a:rPr>
                <a:t> district, 11 district, </a:t>
              </a:r>
              <a:r>
                <a:rPr lang="en-US" altLang="zh-CN" sz="800" dirty="0" err="1">
                  <a:latin typeface="Arial Narrow" panose="020B0606020202030204" pitchFamily="34" charset="0"/>
                </a:rPr>
                <a:t>Zaisan</a:t>
              </a:r>
              <a:r>
                <a:rPr lang="en-US" altLang="zh-CN" sz="800" dirty="0">
                  <a:latin typeface="Arial Narrow" panose="020B0606020202030204" pitchFamily="34" charset="0"/>
                </a:rPr>
                <a:t> (17023)</a:t>
              </a:r>
              <a:r>
                <a:rPr lang="zh-CN" altLang="en-US" sz="800" dirty="0">
                  <a:latin typeface="Arial Narrow" panose="020B0606020202030204" pitchFamily="34" charset="0"/>
                </a:rPr>
                <a:t>， </a:t>
              </a:r>
              <a:r>
                <a:rPr lang="en-US" altLang="zh-CN" sz="800" dirty="0" err="1">
                  <a:latin typeface="Arial Narrow" panose="020B0606020202030204" pitchFamily="34" charset="0"/>
                </a:rPr>
                <a:t>Dunjingarav</a:t>
              </a:r>
              <a:r>
                <a:rPr lang="en-US" altLang="zh-CN" sz="800" dirty="0">
                  <a:latin typeface="Arial Narrow" panose="020B0606020202030204" pitchFamily="34" charset="0"/>
                </a:rPr>
                <a:t>  street, building # 18, block A, floor 7,Ulaanbaatar, Mongolia</a:t>
              </a:r>
            </a:p>
            <a:p>
              <a:pPr>
                <a:lnSpc>
                  <a:spcPct val="115000"/>
                </a:lnSpc>
              </a:pPr>
              <a:endParaRPr lang="en-US" altLang="zh-CN" sz="800" dirty="0">
                <a:latin typeface="Arial Narrow" panose="020B060602020203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b="1" dirty="0">
                  <a:latin typeface="Arial Narrow" panose="020B0606020202030204" pitchFamily="34" charset="0"/>
                </a:rPr>
                <a:t>Reg No.: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b="1" dirty="0">
                  <a:latin typeface="Arial Narrow" panose="020B0606020202030204" pitchFamily="34" charset="0"/>
                </a:rPr>
                <a:t>Batch No.: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b="1" dirty="0">
                  <a:latin typeface="Arial Narrow" panose="020B0606020202030204" pitchFamily="34" charset="0"/>
                </a:rPr>
                <a:t>Mfg. Date: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b="1" dirty="0">
                  <a:latin typeface="Arial Narrow" panose="020B0606020202030204" pitchFamily="34" charset="0"/>
                </a:rPr>
                <a:t>Exp. Date: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39495526-65FD-B66F-A193-5EB23D47879A}"/>
                </a:ext>
              </a:extLst>
            </p:cNvPr>
            <p:cNvSpPr txBox="1"/>
            <p:nvPr/>
          </p:nvSpPr>
          <p:spPr>
            <a:xfrm>
              <a:off x="3001909" y="1202173"/>
              <a:ext cx="10985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 Narrow" panose="020B0606020202030204" pitchFamily="34" charset="0"/>
                </a:rPr>
                <a:t>Suspension for infusion</a:t>
              </a:r>
              <a:endParaRPr lang="zh-CN" altLang="en-US" sz="800" dirty="0">
                <a:latin typeface="Arial Narrow" panose="020B0606020202030204" pitchFamily="34" charset="0"/>
              </a:endParaRPr>
            </a:p>
          </p:txBody>
        </p:sp>
        <p:pic>
          <p:nvPicPr>
            <p:cNvPr id="54" name="图片 53" descr="徽标&#10;&#10;AI 生成的内容可能不正确。">
              <a:extLst>
                <a:ext uri="{FF2B5EF4-FFF2-40B4-BE49-F238E27FC236}">
                  <a16:creationId xmlns:a16="http://schemas.microsoft.com/office/drawing/2014/main" id="{CE10B587-D9CF-7347-E7E1-F94B55187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51" t="23456" r="15954" b="23972"/>
            <a:stretch>
              <a:fillRect/>
            </a:stretch>
          </p:blipFill>
          <p:spPr>
            <a:xfrm>
              <a:off x="1027067" y="872482"/>
              <a:ext cx="426890" cy="228692"/>
            </a:xfrm>
            <a:prstGeom prst="rect">
              <a:avLst/>
            </a:prstGeom>
          </p:spPr>
        </p:pic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B96A3ED5-FCFC-37CD-9B30-2C6078282284}"/>
                </a:ext>
              </a:extLst>
            </p:cNvPr>
            <p:cNvGrpSpPr/>
            <p:nvPr/>
          </p:nvGrpSpPr>
          <p:grpSpPr>
            <a:xfrm>
              <a:off x="4807611" y="2395390"/>
              <a:ext cx="865769" cy="778460"/>
              <a:chOff x="4495757" y="1990581"/>
              <a:chExt cx="865769" cy="778460"/>
            </a:xfrm>
          </p:grpSpPr>
          <p:pic>
            <p:nvPicPr>
              <p:cNvPr id="57" name="图片 56" descr="徽标&#10;&#10;AI 生成的内容可能不正确。">
                <a:extLst>
                  <a:ext uri="{FF2B5EF4-FFF2-40B4-BE49-F238E27FC236}">
                    <a16:creationId xmlns:a16="http://schemas.microsoft.com/office/drawing/2014/main" id="{AE0E6F67-3431-682E-A82E-1FD9F1E9DC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65129" y="1990581"/>
                <a:ext cx="527027" cy="527027"/>
              </a:xfrm>
              <a:prstGeom prst="rect">
                <a:avLst/>
              </a:prstGeom>
            </p:spPr>
          </p:pic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380C4C24-3546-B01D-D779-F8044DB65B60}"/>
                  </a:ext>
                </a:extLst>
              </p:cNvPr>
              <p:cNvSpPr txBox="1"/>
              <p:nvPr/>
            </p:nvSpPr>
            <p:spPr>
              <a:xfrm>
                <a:off x="4495757" y="2494222"/>
                <a:ext cx="865769" cy="274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700"/>
                  </a:lnSpc>
                </a:pPr>
                <a:r>
                  <a:rPr lang="en-US" altLang="zh-CN" sz="800" b="1" dirty="0">
                    <a:solidFill>
                      <a:srgbClr val="40C93D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Pharma Cent</a:t>
                </a:r>
              </a:p>
              <a:p>
                <a:pPr algn="ctr">
                  <a:lnSpc>
                    <a:spcPts val="700"/>
                  </a:lnSpc>
                </a:pPr>
                <a:r>
                  <a:rPr lang="en-US" altLang="zh-CN" sz="800" b="1" dirty="0">
                    <a:solidFill>
                      <a:srgbClr val="40C93D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Mongolia LLC</a:t>
                </a:r>
                <a:endParaRPr lang="zh-CN" altLang="en-US" sz="800" b="1" dirty="0">
                  <a:solidFill>
                    <a:srgbClr val="40C93D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150D90C4-DB00-5D97-852C-BD54D67229DC}"/>
              </a:ext>
            </a:extLst>
          </p:cNvPr>
          <p:cNvGrpSpPr/>
          <p:nvPr/>
        </p:nvGrpSpPr>
        <p:grpSpPr>
          <a:xfrm>
            <a:off x="964590" y="5721956"/>
            <a:ext cx="4928819" cy="3211739"/>
            <a:chOff x="964590" y="5721956"/>
            <a:chExt cx="4928819" cy="3211739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id="{E9B0DF31-DA4B-81EB-160F-23BEE6C9DAB1}"/>
                </a:ext>
              </a:extLst>
            </p:cNvPr>
            <p:cNvSpPr/>
            <p:nvPr/>
          </p:nvSpPr>
          <p:spPr>
            <a:xfrm>
              <a:off x="1390506" y="5801551"/>
              <a:ext cx="4419168" cy="3022416"/>
            </a:xfrm>
            <a:prstGeom prst="roundRect">
              <a:avLst>
                <a:gd name="adj" fmla="val 3867"/>
              </a:avLst>
            </a:prstGeom>
            <a:noFill/>
            <a:ln w="63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D042AFE4-0B82-637F-8ECA-DADEB7A7F08C}"/>
                </a:ext>
              </a:extLst>
            </p:cNvPr>
            <p:cNvSpPr txBox="1"/>
            <p:nvPr/>
          </p:nvSpPr>
          <p:spPr>
            <a:xfrm>
              <a:off x="1682336" y="5903691"/>
              <a:ext cx="2850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err="1">
                  <a:solidFill>
                    <a:srgbClr val="07749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auracabtagene</a:t>
              </a:r>
              <a:r>
                <a:rPr lang="en-US" altLang="zh-CN" sz="1600" b="1" dirty="0">
                  <a:solidFill>
                    <a:srgbClr val="07749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zh-CN" sz="1600" b="1" dirty="0" err="1">
                  <a:solidFill>
                    <a:srgbClr val="07749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teprelentivec</a:t>
              </a:r>
              <a:endParaRPr lang="en-US" altLang="zh-CN" sz="1600" b="1" dirty="0">
                <a:solidFill>
                  <a:srgbClr val="07749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altLang="zh-CN" sz="1600" b="1" dirty="0">
                  <a:solidFill>
                    <a:srgbClr val="07749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CARENTAI</a:t>
              </a:r>
              <a:endParaRPr lang="zh-CN" altLang="en-US" sz="1600" b="1" dirty="0">
                <a:solidFill>
                  <a:srgbClr val="07749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7F9303AF-158B-BA96-06E0-11EAAF1505A9}"/>
                </a:ext>
              </a:extLst>
            </p:cNvPr>
            <p:cNvSpPr txBox="1"/>
            <p:nvPr/>
          </p:nvSpPr>
          <p:spPr>
            <a:xfrm>
              <a:off x="4766945" y="5934501"/>
              <a:ext cx="9471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800" dirty="0">
                  <a:latin typeface="Arial Narrow" panose="020B0606020202030204" pitchFamily="34" charset="0"/>
                </a:rPr>
                <a:t>Upon receipt store</a:t>
              </a:r>
            </a:p>
            <a:p>
              <a:pPr algn="r"/>
              <a:r>
                <a:rPr lang="en-US" altLang="zh-CN" sz="800" dirty="0">
                  <a:latin typeface="Arial Narrow" panose="020B0606020202030204" pitchFamily="34" charset="0"/>
                </a:rPr>
                <a:t>refrigerated at</a:t>
              </a:r>
            </a:p>
            <a:p>
              <a:pPr algn="r"/>
              <a:r>
                <a:rPr lang="en-US" altLang="zh-CN" sz="800" dirty="0">
                  <a:latin typeface="Arial Narrow" panose="020B0606020202030204" pitchFamily="34" charset="0"/>
                </a:rPr>
                <a:t>−90</a:t>
              </a:r>
              <a:r>
                <a:rPr lang="zh-CN" altLang="zh-CN" sz="800" dirty="0">
                  <a:latin typeface="Arial Narrow" panose="020B0606020202030204" pitchFamily="34" charset="0"/>
                </a:rPr>
                <a:t>°</a:t>
              </a:r>
              <a:r>
                <a:rPr lang="en-US" altLang="zh-CN" sz="800" dirty="0">
                  <a:latin typeface="Arial Narrow" panose="020B0606020202030204" pitchFamily="34" charset="0"/>
                </a:rPr>
                <a:t>C to −60</a:t>
              </a:r>
              <a:r>
                <a:rPr lang="zh-CN" altLang="zh-CN" sz="800" dirty="0">
                  <a:latin typeface="Arial Narrow" panose="020B0606020202030204" pitchFamily="34" charset="0"/>
                </a:rPr>
                <a:t>°</a:t>
              </a:r>
              <a:r>
                <a:rPr lang="en-US" altLang="zh-CN" sz="800" dirty="0">
                  <a:latin typeface="Arial Narrow" panose="020B0606020202030204" pitchFamily="34" charset="0"/>
                </a:rPr>
                <a:t>C</a:t>
              </a:r>
              <a:endParaRPr lang="zh-CN" altLang="en-US" sz="800" dirty="0">
                <a:latin typeface="Arial Narrow" panose="020B060602020203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A711982D-36EC-4915-D0DA-117921D58F55}"/>
                </a:ext>
              </a:extLst>
            </p:cNvPr>
            <p:cNvSpPr txBox="1"/>
            <p:nvPr/>
          </p:nvSpPr>
          <p:spPr>
            <a:xfrm>
              <a:off x="4621450" y="6475761"/>
              <a:ext cx="109855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900" b="1" dirty="0">
                  <a:solidFill>
                    <a:srgbClr val="07749F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 NOT SHAKE</a:t>
              </a:r>
            </a:p>
            <a:p>
              <a:pPr algn="r"/>
              <a:r>
                <a:rPr lang="en-US" altLang="zh-CN" sz="900" b="1" dirty="0">
                  <a:solidFill>
                    <a:srgbClr val="07749F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 NOT REFREEZE</a:t>
              </a:r>
            </a:p>
            <a:p>
              <a:pPr algn="r"/>
              <a:endParaRPr lang="en-US" altLang="zh-CN" sz="900" b="1" dirty="0">
                <a:solidFill>
                  <a:srgbClr val="07749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r>
                <a:rPr lang="en-US" altLang="zh-CN" sz="900" b="1" dirty="0">
                  <a:solidFill>
                    <a:srgbClr val="07749F"/>
                  </a:solidFill>
                  <a:latin typeface="Arial Narrow" panose="020B0606020202030204" pitchFamily="34" charset="0"/>
                  <a:cs typeface="Calibri" panose="020F0502020204030204" pitchFamily="34" charset="0"/>
                </a:rPr>
                <a:t>KEEP UPRIGHT</a:t>
              </a:r>
            </a:p>
            <a:p>
              <a:pPr algn="r"/>
              <a:r>
                <a:rPr lang="en-US" altLang="zh-CN" sz="900" b="1" dirty="0">
                  <a:solidFill>
                    <a:srgbClr val="07749F"/>
                  </a:solidFill>
                  <a:latin typeface="Arial Narrow" panose="020B0606020202030204" pitchFamily="34" charset="0"/>
                  <a:cs typeface="Calibri" panose="020F0502020204030204" pitchFamily="34" charset="0"/>
                </a:rPr>
                <a:t>DO NOT TIP</a:t>
              </a:r>
              <a:endParaRPr lang="zh-CN" altLang="en-US" sz="900" b="1" dirty="0">
                <a:solidFill>
                  <a:srgbClr val="07749F"/>
                </a:solidFill>
                <a:latin typeface="Arial Narrow" panose="020B0606020202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文本框 18">
              <a:extLst>
                <a:ext uri="{FF2B5EF4-FFF2-40B4-BE49-F238E27FC236}">
                  <a16:creationId xmlns:a16="http://schemas.microsoft.com/office/drawing/2014/main" id="{7CBD8A33-84A1-646B-2D70-1421EAB541CF}"/>
                </a:ext>
              </a:extLst>
            </p:cNvPr>
            <p:cNvSpPr txBox="1"/>
            <p:nvPr/>
          </p:nvSpPr>
          <p:spPr>
            <a:xfrm>
              <a:off x="4436131" y="8583832"/>
              <a:ext cx="1457278" cy="226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zh-CN" sz="650" b="1" dirty="0">
                  <a:latin typeface="Arial Narrow" panose="020B0606020202030204" pitchFamily="34" charset="0"/>
                </a:rPr>
                <a:t>Dispense with Medication Guide</a:t>
              </a:r>
            </a:p>
          </p:txBody>
        </p:sp>
        <p:pic>
          <p:nvPicPr>
            <p:cNvPr id="64" name="图片 63">
              <a:extLst>
                <a:ext uri="{FF2B5EF4-FFF2-40B4-BE49-F238E27FC236}">
                  <a16:creationId xmlns:a16="http://schemas.microsoft.com/office/drawing/2014/main" id="{2ED62F63-EEB0-328D-BEDC-797DA8C83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8337" y="8296459"/>
              <a:ext cx="1032866" cy="360377"/>
            </a:xfrm>
            <a:prstGeom prst="rect">
              <a:avLst/>
            </a:prstGeom>
          </p:spPr>
        </p:pic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86E23511-F8CF-518E-434C-080D171301F6}"/>
                </a:ext>
              </a:extLst>
            </p:cNvPr>
            <p:cNvSpPr/>
            <p:nvPr/>
          </p:nvSpPr>
          <p:spPr>
            <a:xfrm>
              <a:off x="1087585" y="5721956"/>
              <a:ext cx="628836" cy="3211739"/>
            </a:xfrm>
            <a:custGeom>
              <a:avLst/>
              <a:gdLst>
                <a:gd name="connsiteX0" fmla="*/ 0 w 628836"/>
                <a:gd name="connsiteY0" fmla="*/ 0 h 1793435"/>
                <a:gd name="connsiteX1" fmla="*/ 628836 w 628836"/>
                <a:gd name="connsiteY1" fmla="*/ 0 h 1793435"/>
                <a:gd name="connsiteX2" fmla="*/ 627499 w 628836"/>
                <a:gd name="connsiteY2" fmla="*/ 1923 h 1793435"/>
                <a:gd name="connsiteX3" fmla="*/ 406688 w 628836"/>
                <a:gd name="connsiteY3" fmla="*/ 930519 h 1793435"/>
                <a:gd name="connsiteX4" fmla="*/ 535441 w 628836"/>
                <a:gd name="connsiteY4" fmla="*/ 1664761 h 1793435"/>
                <a:gd name="connsiteX5" fmla="*/ 596389 w 628836"/>
                <a:gd name="connsiteY5" fmla="*/ 1793435 h 1793435"/>
                <a:gd name="connsiteX6" fmla="*/ 0 w 628836"/>
                <a:gd name="connsiteY6" fmla="*/ 1793435 h 179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8836" h="1793435">
                  <a:moveTo>
                    <a:pt x="0" y="0"/>
                  </a:moveTo>
                  <a:lnTo>
                    <a:pt x="628836" y="0"/>
                  </a:lnTo>
                  <a:lnTo>
                    <a:pt x="627499" y="1923"/>
                  </a:lnTo>
                  <a:cubicBezTo>
                    <a:pt x="491071" y="239571"/>
                    <a:pt x="406688" y="567880"/>
                    <a:pt x="406688" y="930519"/>
                  </a:cubicBezTo>
                  <a:cubicBezTo>
                    <a:pt x="406688" y="1202499"/>
                    <a:pt x="454153" y="1455167"/>
                    <a:pt x="535441" y="1664761"/>
                  </a:cubicBezTo>
                  <a:lnTo>
                    <a:pt x="596389" y="1793435"/>
                  </a:lnTo>
                  <a:lnTo>
                    <a:pt x="0" y="1793435"/>
                  </a:lnTo>
                  <a:close/>
                </a:path>
              </a:pathLst>
            </a:custGeom>
            <a:solidFill>
              <a:srgbClr val="C2F1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12D8D4EB-19B7-16E0-0322-702FF68568BD}"/>
                </a:ext>
              </a:extLst>
            </p:cNvPr>
            <p:cNvSpPr/>
            <p:nvPr/>
          </p:nvSpPr>
          <p:spPr>
            <a:xfrm>
              <a:off x="964590" y="5721956"/>
              <a:ext cx="628836" cy="3211739"/>
            </a:xfrm>
            <a:custGeom>
              <a:avLst/>
              <a:gdLst>
                <a:gd name="connsiteX0" fmla="*/ 0 w 628836"/>
                <a:gd name="connsiteY0" fmla="*/ 0 h 1793435"/>
                <a:gd name="connsiteX1" fmla="*/ 628836 w 628836"/>
                <a:gd name="connsiteY1" fmla="*/ 0 h 1793435"/>
                <a:gd name="connsiteX2" fmla="*/ 627499 w 628836"/>
                <a:gd name="connsiteY2" fmla="*/ 1923 h 1793435"/>
                <a:gd name="connsiteX3" fmla="*/ 406688 w 628836"/>
                <a:gd name="connsiteY3" fmla="*/ 930519 h 1793435"/>
                <a:gd name="connsiteX4" fmla="*/ 535441 w 628836"/>
                <a:gd name="connsiteY4" fmla="*/ 1664761 h 1793435"/>
                <a:gd name="connsiteX5" fmla="*/ 596389 w 628836"/>
                <a:gd name="connsiteY5" fmla="*/ 1793435 h 1793435"/>
                <a:gd name="connsiteX6" fmla="*/ 0 w 628836"/>
                <a:gd name="connsiteY6" fmla="*/ 1793435 h 179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8836" h="1793435">
                  <a:moveTo>
                    <a:pt x="0" y="0"/>
                  </a:moveTo>
                  <a:lnTo>
                    <a:pt x="628836" y="0"/>
                  </a:lnTo>
                  <a:lnTo>
                    <a:pt x="627499" y="1923"/>
                  </a:lnTo>
                  <a:cubicBezTo>
                    <a:pt x="491071" y="239571"/>
                    <a:pt x="406688" y="567880"/>
                    <a:pt x="406688" y="930519"/>
                  </a:cubicBezTo>
                  <a:cubicBezTo>
                    <a:pt x="406688" y="1202499"/>
                    <a:pt x="454153" y="1455167"/>
                    <a:pt x="535441" y="1664761"/>
                  </a:cubicBezTo>
                  <a:lnTo>
                    <a:pt x="596389" y="1793435"/>
                  </a:lnTo>
                  <a:lnTo>
                    <a:pt x="0" y="1793435"/>
                  </a:lnTo>
                  <a:close/>
                </a:path>
              </a:pathLst>
            </a:custGeom>
            <a:solidFill>
              <a:srgbClr val="0B76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B3CEA1FC-4E9C-286D-60D2-FC81C70AF5A0}"/>
                </a:ext>
              </a:extLst>
            </p:cNvPr>
            <p:cNvSpPr txBox="1"/>
            <p:nvPr/>
          </p:nvSpPr>
          <p:spPr>
            <a:xfrm>
              <a:off x="1676378" y="6473978"/>
              <a:ext cx="2837530" cy="2340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Arial Narrow" panose="020B0606020202030204" pitchFamily="34" charset="0"/>
                </a:rPr>
                <a:t>Rx ONLY</a:t>
              </a:r>
            </a:p>
            <a:p>
              <a:r>
                <a:rPr lang="en-US" altLang="zh-CN" sz="800" b="1" dirty="0">
                  <a:latin typeface="Arial Narrow" panose="020B0606020202030204" pitchFamily="34" charset="0"/>
                </a:rPr>
                <a:t>Please refer to leaflet before administering.</a:t>
              </a:r>
              <a:endParaRPr lang="zh-CN" altLang="en-US" sz="800" b="1" dirty="0">
                <a:latin typeface="Arial Narrow" panose="020B0606020202030204" pitchFamily="34" charset="0"/>
              </a:endParaRPr>
            </a:p>
            <a:p>
              <a:r>
                <a:rPr lang="en-US" altLang="zh-CN" sz="800" b="1" dirty="0">
                  <a:latin typeface="Arial Narrow" panose="020B0606020202030204" pitchFamily="34" charset="0"/>
                </a:rPr>
                <a:t>Indication: </a:t>
              </a:r>
              <a:r>
                <a:rPr lang="en-US" altLang="zh-CN" sz="800" dirty="0">
                  <a:latin typeface="Arial Narrow" panose="020B0606020202030204" pitchFamily="34" charset="0"/>
                </a:rPr>
                <a:t>for the treatment of adults with B-cell lymphoblastic leukemia, B-cell lymphoma and autoimmune disease.</a:t>
              </a:r>
            </a:p>
            <a:p>
              <a:r>
                <a:rPr lang="en-US" altLang="zh-CN" sz="800" b="1" dirty="0">
                  <a:latin typeface="Arial Narrow" panose="020B0606020202030204" pitchFamily="34" charset="0"/>
                </a:rPr>
                <a:t>Active Ingredient: </a:t>
              </a:r>
              <a:r>
                <a:rPr lang="en-US" altLang="zh-CN" sz="800" dirty="0" err="1">
                  <a:latin typeface="Arial Narrow" panose="020B0606020202030204" pitchFamily="34" charset="0"/>
                </a:rPr>
                <a:t>auracabtagene</a:t>
              </a:r>
              <a:r>
                <a:rPr lang="en-US" altLang="zh-CN" sz="800" dirty="0">
                  <a:latin typeface="Arial Narrow" panose="020B0606020202030204" pitchFamily="34" charset="0"/>
                </a:rPr>
                <a:t> </a:t>
              </a:r>
              <a:r>
                <a:rPr lang="en-US" altLang="zh-CN" sz="800" dirty="0" err="1">
                  <a:latin typeface="Arial Narrow" panose="020B0606020202030204" pitchFamily="34" charset="0"/>
                </a:rPr>
                <a:t>teprelentivec</a:t>
              </a:r>
              <a:endParaRPr lang="en-US" altLang="zh-CN" sz="800" dirty="0">
                <a:latin typeface="Arial Narrow" panose="020B0606020202030204" pitchFamily="34" charset="0"/>
              </a:endParaRPr>
            </a:p>
            <a:p>
              <a:pPr>
                <a:lnSpc>
                  <a:spcPct val="115000"/>
                </a:lnSpc>
              </a:pPr>
              <a:r>
                <a:rPr lang="en-US" altLang="zh-CN" sz="800" b="1" dirty="0">
                  <a:latin typeface="Arial Narrow" panose="020B0606020202030204" pitchFamily="34" charset="0"/>
                </a:rPr>
                <a:t>Recommend Dose: </a:t>
              </a:r>
              <a:r>
                <a:rPr lang="en-US" altLang="zh-CN" sz="800" dirty="0">
                  <a:latin typeface="Arial Narrow" panose="020B0606020202030204" pitchFamily="34" charset="0"/>
                </a:rPr>
                <a:t>The recommended dose is 5</a:t>
              </a: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zh-CN" sz="800" dirty="0">
                  <a:latin typeface="Arial Narrow" panose="020B0606020202030204" pitchFamily="34" charset="0"/>
                </a:rPr>
                <a:t>10</a:t>
              </a:r>
              <a:r>
                <a:rPr lang="en-US" altLang="zh-CN" sz="800" baseline="30000" dirty="0">
                  <a:latin typeface="Arial Narrow" panose="020B0606020202030204" pitchFamily="34" charset="0"/>
                </a:rPr>
                <a:t>7</a:t>
              </a:r>
              <a:r>
                <a:rPr lang="en-US" altLang="zh-CN" sz="800" dirty="0">
                  <a:latin typeface="Arial Narrow" panose="020B0606020202030204" pitchFamily="34" charset="0"/>
                </a:rPr>
                <a:t> ~ 6</a:t>
              </a:r>
              <a:r>
                <a:rPr lang="en-US" altLang="zh-CN" sz="800" dirty="0">
                  <a:latin typeface="Arial Narrow" panose="020B0606020202030204" pitchFamily="34" charset="0"/>
                  <a:sym typeface="Symbol" panose="05050102010706020507" pitchFamily="18" charset="2"/>
                </a:rPr>
                <a:t></a:t>
              </a:r>
              <a:r>
                <a:rPr lang="en-US" altLang="zh-CN" sz="800" dirty="0">
                  <a:latin typeface="Arial Narrow" panose="020B0606020202030204" pitchFamily="34" charset="0"/>
                </a:rPr>
                <a:t>10</a:t>
              </a:r>
              <a:r>
                <a:rPr lang="en-US" altLang="zh-CN" sz="800" baseline="30000" dirty="0">
                  <a:latin typeface="Arial Narrow" panose="020B0606020202030204" pitchFamily="34" charset="0"/>
                </a:rPr>
                <a:t>8</a:t>
              </a:r>
              <a:r>
                <a:rPr lang="en-US" altLang="zh-CN" sz="800" dirty="0">
                  <a:latin typeface="Arial Narrow" panose="020B0606020202030204" pitchFamily="34" charset="0"/>
                </a:rPr>
                <a:t> TU as a single infusion.</a:t>
              </a:r>
            </a:p>
            <a:p>
              <a:r>
                <a:rPr lang="en-US" altLang="zh-CN" sz="800" dirty="0">
                  <a:latin typeface="Arial Narrow" panose="020B0606020202030204" pitchFamily="34" charset="0"/>
                </a:rPr>
                <a:t>See enclosed prescribing information for dosage and directions for use.</a:t>
              </a:r>
            </a:p>
            <a:p>
              <a:r>
                <a:rPr lang="en-US" altLang="zh-CN" sz="800" b="1" dirty="0">
                  <a:latin typeface="Arial Narrow" panose="020B0606020202030204" pitchFamily="34" charset="0"/>
                </a:rPr>
                <a:t>Manufacturer: </a:t>
              </a:r>
              <a:r>
                <a:rPr lang="en-US" altLang="zh-CN" sz="800" dirty="0">
                  <a:latin typeface="Arial Narrow" panose="020B0606020202030204" pitchFamily="34" charset="0"/>
                </a:rPr>
                <a:t>Pharma Cent Mongolia LLC</a:t>
              </a:r>
            </a:p>
            <a:p>
              <a:r>
                <a:rPr lang="en-US" altLang="zh-CN" sz="800" b="1" dirty="0">
                  <a:latin typeface="Arial Narrow" panose="020B0606020202030204" pitchFamily="34" charset="0"/>
                </a:rPr>
                <a:t>Address:</a:t>
              </a:r>
              <a:r>
                <a:rPr lang="en-US" altLang="zh-CN" sz="800" dirty="0">
                  <a:latin typeface="Arial Narrow" panose="020B0606020202030204" pitchFamily="34" charset="0"/>
                </a:rPr>
                <a:t> Khan </a:t>
              </a:r>
              <a:r>
                <a:rPr lang="en-US" altLang="zh-CN" sz="800" dirty="0" err="1">
                  <a:latin typeface="Arial Narrow" panose="020B0606020202030204" pitchFamily="34" charset="0"/>
                </a:rPr>
                <a:t>Uul</a:t>
              </a:r>
              <a:r>
                <a:rPr lang="en-US" altLang="zh-CN" sz="800" dirty="0">
                  <a:latin typeface="Arial Narrow" panose="020B0606020202030204" pitchFamily="34" charset="0"/>
                </a:rPr>
                <a:t> district, 11 district, </a:t>
              </a:r>
              <a:r>
                <a:rPr lang="en-US" altLang="zh-CN" sz="800" dirty="0" err="1">
                  <a:latin typeface="Arial Narrow" panose="020B0606020202030204" pitchFamily="34" charset="0"/>
                </a:rPr>
                <a:t>Zaisan</a:t>
              </a:r>
              <a:r>
                <a:rPr lang="en-US" altLang="zh-CN" sz="800" dirty="0">
                  <a:latin typeface="Arial Narrow" panose="020B0606020202030204" pitchFamily="34" charset="0"/>
                </a:rPr>
                <a:t> (17023)</a:t>
              </a:r>
              <a:r>
                <a:rPr lang="zh-CN" altLang="en-US" sz="800" dirty="0">
                  <a:latin typeface="Arial Narrow" panose="020B0606020202030204" pitchFamily="34" charset="0"/>
                </a:rPr>
                <a:t>， </a:t>
              </a:r>
              <a:r>
                <a:rPr lang="en-US" altLang="zh-CN" sz="800" dirty="0" err="1">
                  <a:latin typeface="Arial Narrow" panose="020B0606020202030204" pitchFamily="34" charset="0"/>
                </a:rPr>
                <a:t>Dunjingarav</a:t>
              </a:r>
              <a:r>
                <a:rPr lang="en-US" altLang="zh-CN" sz="800" dirty="0">
                  <a:latin typeface="Arial Narrow" panose="020B0606020202030204" pitchFamily="34" charset="0"/>
                </a:rPr>
                <a:t>  street, building # 18, block A, floor 7,Ulaanbaatar, Mongolia</a:t>
              </a:r>
            </a:p>
            <a:p>
              <a:pPr>
                <a:lnSpc>
                  <a:spcPct val="115000"/>
                </a:lnSpc>
              </a:pPr>
              <a:endParaRPr lang="en-US" altLang="zh-CN" sz="800" dirty="0">
                <a:latin typeface="Arial Narrow" panose="020B060602020203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b="1" dirty="0">
                  <a:latin typeface="Arial Narrow" panose="020B0606020202030204" pitchFamily="34" charset="0"/>
                </a:rPr>
                <a:t>Reg No.: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b="1" dirty="0">
                  <a:latin typeface="Arial Narrow" panose="020B0606020202030204" pitchFamily="34" charset="0"/>
                </a:rPr>
                <a:t>Batch No.: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b="1" dirty="0">
                  <a:latin typeface="Arial Narrow" panose="020B0606020202030204" pitchFamily="34" charset="0"/>
                </a:rPr>
                <a:t>Mfg. Date: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b="1" dirty="0">
                  <a:latin typeface="Arial Narrow" panose="020B0606020202030204" pitchFamily="34" charset="0"/>
                </a:rPr>
                <a:t>Exp. Date:</a:t>
              </a: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CED46E46-0EF8-17FC-B8AA-131C83622E70}"/>
                </a:ext>
              </a:extLst>
            </p:cNvPr>
            <p:cNvSpPr txBox="1"/>
            <p:nvPr/>
          </p:nvSpPr>
          <p:spPr>
            <a:xfrm>
              <a:off x="3001909" y="6196078"/>
              <a:ext cx="10985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 Narrow" panose="020B0606020202030204" pitchFamily="34" charset="0"/>
                </a:rPr>
                <a:t>Suspension for infusion</a:t>
              </a:r>
              <a:endParaRPr lang="zh-CN" altLang="en-US" sz="800" dirty="0">
                <a:latin typeface="Arial Narrow" panose="020B0606020202030204" pitchFamily="34" charset="0"/>
              </a:endParaRPr>
            </a:p>
          </p:txBody>
        </p:sp>
        <p:pic>
          <p:nvPicPr>
            <p:cNvPr id="69" name="图片 68" descr="徽标&#10;&#10;AI 生成的内容可能不正确。">
              <a:extLst>
                <a:ext uri="{FF2B5EF4-FFF2-40B4-BE49-F238E27FC236}">
                  <a16:creationId xmlns:a16="http://schemas.microsoft.com/office/drawing/2014/main" id="{D6CCE720-504C-8564-ABEE-7EBC720674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51" t="23456" r="15954" b="23972"/>
            <a:stretch>
              <a:fillRect/>
            </a:stretch>
          </p:blipFill>
          <p:spPr>
            <a:xfrm>
              <a:off x="1027067" y="5866387"/>
              <a:ext cx="426890" cy="228692"/>
            </a:xfrm>
            <a:prstGeom prst="rect">
              <a:avLst/>
            </a:prstGeom>
          </p:spPr>
        </p:pic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AF24A2F6-3F6A-14DA-6A84-832ACCE8015B}"/>
                </a:ext>
              </a:extLst>
            </p:cNvPr>
            <p:cNvGrpSpPr/>
            <p:nvPr/>
          </p:nvGrpSpPr>
          <p:grpSpPr>
            <a:xfrm>
              <a:off x="4807611" y="7389295"/>
              <a:ext cx="865769" cy="778460"/>
              <a:chOff x="4495757" y="1990581"/>
              <a:chExt cx="865769" cy="778460"/>
            </a:xfrm>
          </p:grpSpPr>
          <p:pic>
            <p:nvPicPr>
              <p:cNvPr id="71" name="图片 70" descr="徽标&#10;&#10;AI 生成的内容可能不正确。">
                <a:extLst>
                  <a:ext uri="{FF2B5EF4-FFF2-40B4-BE49-F238E27FC236}">
                    <a16:creationId xmlns:a16="http://schemas.microsoft.com/office/drawing/2014/main" id="{BED1EFE7-AA0A-9AB2-1A78-195334A983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65129" y="1990581"/>
                <a:ext cx="527027" cy="527027"/>
              </a:xfrm>
              <a:prstGeom prst="rect">
                <a:avLst/>
              </a:prstGeom>
            </p:spPr>
          </p:pic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89B5926D-4D28-C825-BAA1-8D10433A7C79}"/>
                  </a:ext>
                </a:extLst>
              </p:cNvPr>
              <p:cNvSpPr txBox="1"/>
              <p:nvPr/>
            </p:nvSpPr>
            <p:spPr>
              <a:xfrm>
                <a:off x="4495757" y="2494222"/>
                <a:ext cx="865769" cy="274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700"/>
                  </a:lnSpc>
                </a:pPr>
                <a:r>
                  <a:rPr lang="en-US" altLang="zh-CN" sz="800" b="1" dirty="0">
                    <a:solidFill>
                      <a:srgbClr val="40C93D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Pharma Cent</a:t>
                </a:r>
              </a:p>
              <a:p>
                <a:pPr algn="ctr">
                  <a:lnSpc>
                    <a:spcPts val="700"/>
                  </a:lnSpc>
                </a:pPr>
                <a:r>
                  <a:rPr lang="en-US" altLang="zh-CN" sz="800" b="1" dirty="0">
                    <a:solidFill>
                      <a:srgbClr val="40C93D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Mongolia LLC</a:t>
                </a:r>
                <a:endParaRPr lang="zh-CN" altLang="en-US" sz="800" b="1" dirty="0">
                  <a:solidFill>
                    <a:srgbClr val="40C93D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9437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598</Words>
  <Application>Microsoft Office PowerPoint</Application>
  <PresentationFormat>A4 纸张(210x297 毫米)</PresentationFormat>
  <Paragraphs>108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等线</vt:lpstr>
      <vt:lpstr>Aptos</vt:lpstr>
      <vt:lpstr>Aptos Display</vt:lpstr>
      <vt:lpstr>Arial</vt:lpstr>
      <vt:lpstr>Arial Narrow</vt:lpstr>
      <vt:lpstr>Calibri</vt:lpstr>
      <vt:lpstr>Times New Roman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刘婧超</dc:creator>
  <cp:lastModifiedBy>刘婧超</cp:lastModifiedBy>
  <cp:revision>6</cp:revision>
  <cp:lastPrinted>2025-11-13T11:27:38Z</cp:lastPrinted>
  <dcterms:created xsi:type="dcterms:W3CDTF">2025-11-13T11:27:12Z</dcterms:created>
  <dcterms:modified xsi:type="dcterms:W3CDTF">2025-11-13T12:11:47Z</dcterms:modified>
</cp:coreProperties>
</file>